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5143500" type="screen16x9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7C5A"/>
    <a:srgbClr val="965F77"/>
    <a:srgbClr val="6ABA9C"/>
    <a:srgbClr val="3C3C4C"/>
    <a:srgbClr val="7896CF"/>
    <a:srgbClr val="FED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86" y="69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12B4-F4D2-4EF6-BF20-834C895C4917}" type="datetimeFigureOut">
              <a:rPr lang="pl-PL" smtClean="0"/>
              <a:pPr/>
              <a:t>2021-12-02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EBE4-1DAE-4181-918D-BE1B615279E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9517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12B4-F4D2-4EF6-BF20-834C895C4917}" type="datetimeFigureOut">
              <a:rPr lang="pl-PL" smtClean="0"/>
              <a:pPr/>
              <a:t>2021-12-02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EBE4-1DAE-4181-918D-BE1B615279E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7489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12B4-F4D2-4EF6-BF20-834C895C4917}" type="datetimeFigureOut">
              <a:rPr lang="pl-PL" smtClean="0"/>
              <a:pPr/>
              <a:t>2021-12-02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EBE4-1DAE-4181-918D-BE1B615279E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9950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12B4-F4D2-4EF6-BF20-834C895C4917}" type="datetimeFigureOut">
              <a:rPr lang="pl-PL" smtClean="0"/>
              <a:pPr/>
              <a:t>2021-12-02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EBE4-1DAE-4181-918D-BE1B615279E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6757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12B4-F4D2-4EF6-BF20-834C895C4917}" type="datetimeFigureOut">
              <a:rPr lang="pl-PL" smtClean="0"/>
              <a:pPr/>
              <a:t>2021-12-02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EBE4-1DAE-4181-918D-BE1B615279E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5250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12B4-F4D2-4EF6-BF20-834C895C4917}" type="datetimeFigureOut">
              <a:rPr lang="pl-PL" smtClean="0"/>
              <a:pPr/>
              <a:t>2021-12-02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EBE4-1DAE-4181-918D-BE1B615279E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9803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12B4-F4D2-4EF6-BF20-834C895C4917}" type="datetimeFigureOut">
              <a:rPr lang="pl-PL" smtClean="0"/>
              <a:pPr/>
              <a:t>2021-12-02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EBE4-1DAE-4181-918D-BE1B615279E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2423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12B4-F4D2-4EF6-BF20-834C895C4917}" type="datetimeFigureOut">
              <a:rPr lang="pl-PL" smtClean="0"/>
              <a:pPr/>
              <a:t>2021-12-02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EBE4-1DAE-4181-918D-BE1B615279E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2072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12B4-F4D2-4EF6-BF20-834C895C4917}" type="datetimeFigureOut">
              <a:rPr lang="pl-PL" smtClean="0"/>
              <a:pPr/>
              <a:t>2021-12-02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EBE4-1DAE-4181-918D-BE1B615279E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6651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12B4-F4D2-4EF6-BF20-834C895C4917}" type="datetimeFigureOut">
              <a:rPr lang="pl-PL" smtClean="0"/>
              <a:pPr/>
              <a:t>2021-12-02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EBE4-1DAE-4181-918D-BE1B615279E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5286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12B4-F4D2-4EF6-BF20-834C895C4917}" type="datetimeFigureOut">
              <a:rPr lang="pl-PL" smtClean="0"/>
              <a:pPr/>
              <a:t>2021-12-02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EBE4-1DAE-4181-918D-BE1B615279E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4549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712B4-F4D2-4EF6-BF20-834C895C4917}" type="datetimeFigureOut">
              <a:rPr lang="pl-PL" smtClean="0"/>
              <a:pPr/>
              <a:t>2021-12-02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6EBE4-1DAE-4181-918D-BE1B615279E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735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633" y="-1039"/>
            <a:ext cx="7718367" cy="5145578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0" y="0"/>
            <a:ext cx="3563888" cy="5143500"/>
          </a:xfrm>
          <a:prstGeom prst="rect">
            <a:avLst/>
          </a:prstGeom>
          <a:solidFill>
            <a:srgbClr val="78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prstClr val="white"/>
              </a:solidFill>
            </a:endParaRPr>
          </a:p>
        </p:txBody>
      </p:sp>
      <p:sp>
        <p:nvSpPr>
          <p:cNvPr id="7" name="Pięciokąt 6"/>
          <p:cNvSpPr/>
          <p:nvPr/>
        </p:nvSpPr>
        <p:spPr>
          <a:xfrm rot="10800000">
            <a:off x="3556844" y="3939902"/>
            <a:ext cx="5587156" cy="1077218"/>
          </a:xfrm>
          <a:prstGeom prst="homePlate">
            <a:avLst>
              <a:gd name="adj" fmla="val 74051"/>
            </a:avLst>
          </a:prstGeom>
          <a:solidFill>
            <a:srgbClr val="FED5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8" name="Pięciokąt 7"/>
          <p:cNvSpPr/>
          <p:nvPr/>
        </p:nvSpPr>
        <p:spPr>
          <a:xfrm>
            <a:off x="0" y="627534"/>
            <a:ext cx="9144000" cy="1080120"/>
          </a:xfrm>
          <a:prstGeom prst="homePlate">
            <a:avLst/>
          </a:prstGeom>
          <a:solidFill>
            <a:srgbClr val="6AB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0" y="732641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/>
            <a:r>
              <a:rPr lang="pl-PL" sz="2400" dirty="0">
                <a:solidFill>
                  <a:prstClr val="white"/>
                </a:solidFill>
                <a:latin typeface="Adagio_Slab Medium" pitchFamily="50" charset="-18"/>
                <a:ea typeface="Batang" panose="02030600000101010101" pitchFamily="18" charset="-127"/>
              </a:rPr>
              <a:t>Ochrona informacji w sieciach i systemach teleinformatycznych: projektowanie i audyt zabezpieczeń</a:t>
            </a:r>
          </a:p>
        </p:txBody>
      </p:sp>
      <p:sp>
        <p:nvSpPr>
          <p:cNvPr id="10" name="Prostokąt 9"/>
          <p:cNvSpPr/>
          <p:nvPr/>
        </p:nvSpPr>
        <p:spPr>
          <a:xfrm>
            <a:off x="3563888" y="3939902"/>
            <a:ext cx="5580112" cy="1077219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lvl="1" indent="258763">
              <a:spcAft>
                <a:spcPts val="300"/>
              </a:spcAft>
            </a:pPr>
            <a:r>
              <a:rPr lang="pl-PL" sz="2000" b="1" dirty="0">
                <a:solidFill>
                  <a:srgbClr val="3C3C4C"/>
                </a:solidFill>
                <a:latin typeface="Adagio_Slab Medium" pitchFamily="50" charset="-18"/>
                <a:ea typeface="Batang" panose="02030600000101010101" pitchFamily="18" charset="-127"/>
              </a:rPr>
              <a:t>Więcej informacji i zapisy:</a:t>
            </a:r>
          </a:p>
          <a:p>
            <a:pPr marL="893763" lvl="1" indent="-1778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l-PL" sz="2000" u="sng" dirty="0">
                <a:solidFill>
                  <a:srgbClr val="3C3C4C"/>
                </a:solidFill>
                <a:latin typeface="Adagio_Slab Medium" pitchFamily="50" charset="-18"/>
                <a:ea typeface="Batang" panose="02030600000101010101" pitchFamily="18" charset="-127"/>
              </a:rPr>
              <a:t>honorata.basa@pw.edu.pl</a:t>
            </a:r>
          </a:p>
          <a:p>
            <a:pPr marL="893763" lvl="1" indent="-177800">
              <a:buFont typeface="Arial" panose="020B0604020202020204" pitchFamily="34" charset="0"/>
              <a:buChar char="•"/>
            </a:pPr>
            <a:r>
              <a:rPr lang="pl-PL" sz="2000" u="sng" dirty="0">
                <a:solidFill>
                  <a:srgbClr val="3C3C4C"/>
                </a:solidFill>
                <a:latin typeface="Adagio_Slab Medium" pitchFamily="50" charset="-18"/>
                <a:ea typeface="Batang" panose="02030600000101010101" pitchFamily="18" charset="-127"/>
              </a:rPr>
              <a:t>http://bezpieczenstwo.tele.pw.edu.pl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563888" y="2871976"/>
            <a:ext cx="55801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5963" algn="ctr"/>
            <a:r>
              <a:rPr lang="pl-PL" sz="2000" dirty="0">
                <a:solidFill>
                  <a:prstClr val="white"/>
                </a:solidFill>
                <a:latin typeface="Adagio_Slab Medium" pitchFamily="50" charset="-18"/>
                <a:ea typeface="Batang" panose="02030600000101010101" pitchFamily="18" charset="-127"/>
              </a:rPr>
              <a:t>Termin zgłoszeń na edycję letnią </a:t>
            </a:r>
          </a:p>
          <a:p>
            <a:pPr marL="715963" algn="ctr"/>
            <a:r>
              <a:rPr lang="pl-PL" sz="2000" dirty="0">
                <a:solidFill>
                  <a:prstClr val="white"/>
                </a:solidFill>
                <a:latin typeface="Adagio_Slab Medium" pitchFamily="50" charset="-18"/>
                <a:ea typeface="Batang" panose="02030600000101010101" pitchFamily="18" charset="-127"/>
              </a:rPr>
              <a:t>grudzień 2021 r. – styczeń 2022 r.</a:t>
            </a:r>
          </a:p>
        </p:txBody>
      </p:sp>
      <p:sp>
        <p:nvSpPr>
          <p:cNvPr id="3" name="Prostokąt 2"/>
          <p:cNvSpPr/>
          <p:nvPr/>
        </p:nvSpPr>
        <p:spPr>
          <a:xfrm>
            <a:off x="34404" y="1803757"/>
            <a:ext cx="3457476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/>
            <a:r>
              <a:rPr lang="pl-PL" sz="1100" b="1" dirty="0">
                <a:solidFill>
                  <a:srgbClr val="3C3C4C"/>
                </a:solidFill>
                <a:latin typeface="Adagio_Slab Medium" pitchFamily="50" charset="-18"/>
              </a:rPr>
              <a:t>Czego uczymy?</a:t>
            </a:r>
          </a:p>
          <a:p>
            <a:pPr marL="179388">
              <a:tabLst>
                <a:tab pos="180975" algn="l"/>
              </a:tabLst>
            </a:pPr>
            <a:r>
              <a:rPr lang="pl-PL" sz="1100" dirty="0">
                <a:solidFill>
                  <a:srgbClr val="3C3C4C"/>
                </a:solidFill>
                <a:latin typeface="Adagio_Slab Medium" pitchFamily="50" charset="-18"/>
              </a:rPr>
              <a:t>Zarządzania bezpieczeństwem systemów    teleinformatycznych.</a:t>
            </a:r>
          </a:p>
          <a:p>
            <a:pPr marL="179388">
              <a:spcBef>
                <a:spcPts val="300"/>
              </a:spcBef>
              <a:tabLst>
                <a:tab pos="180975" algn="l"/>
              </a:tabLst>
            </a:pPr>
            <a:r>
              <a:rPr lang="pl-PL" sz="1100" dirty="0">
                <a:solidFill>
                  <a:srgbClr val="3C3C4C"/>
                </a:solidFill>
                <a:latin typeface="Adagio_Slab Medium" pitchFamily="50" charset="-18"/>
              </a:rPr>
              <a:t>Metod dotyczących wdrażania, monitoringu </a:t>
            </a:r>
          </a:p>
          <a:p>
            <a:pPr marL="179388">
              <a:tabLst>
                <a:tab pos="180975" algn="l"/>
              </a:tabLst>
            </a:pPr>
            <a:r>
              <a:rPr lang="pl-PL" sz="1100" dirty="0">
                <a:solidFill>
                  <a:srgbClr val="3C3C4C"/>
                </a:solidFill>
                <a:latin typeface="Adagio_Slab Medium" pitchFamily="50" charset="-18"/>
              </a:rPr>
              <a:t>i audytu systemów teleinformatycznych.</a:t>
            </a:r>
          </a:p>
          <a:p>
            <a:pPr marL="179388">
              <a:spcBef>
                <a:spcPts val="300"/>
              </a:spcBef>
              <a:tabLst>
                <a:tab pos="180975" algn="l"/>
              </a:tabLst>
            </a:pPr>
            <a:r>
              <a:rPr lang="pl-PL" sz="1100" dirty="0">
                <a:solidFill>
                  <a:srgbClr val="3C3C4C"/>
                </a:solidFill>
                <a:latin typeface="Adagio_Slab Medium" pitchFamily="50" charset="-18"/>
              </a:rPr>
              <a:t>Wymogów odnośnie specyfikacji </a:t>
            </a:r>
          </a:p>
          <a:p>
            <a:pPr marL="179388">
              <a:tabLst>
                <a:tab pos="180975" algn="l"/>
              </a:tabLst>
            </a:pPr>
            <a:r>
              <a:rPr lang="pl-PL" sz="1100" dirty="0">
                <a:solidFill>
                  <a:srgbClr val="3C3C4C"/>
                </a:solidFill>
                <a:latin typeface="Adagio_Slab Medium" pitchFamily="50" charset="-18"/>
              </a:rPr>
              <a:t>i projektowania w zakresie budowy wspomnianych systemów.</a:t>
            </a:r>
          </a:p>
          <a:p>
            <a:pPr marL="88900"/>
            <a:endParaRPr lang="pl-PL" sz="1100" b="1" dirty="0">
              <a:solidFill>
                <a:srgbClr val="3C3C4C"/>
              </a:solidFill>
              <a:latin typeface="Adagio_Slab Medium" pitchFamily="50" charset="-18"/>
            </a:endParaRPr>
          </a:p>
          <a:p>
            <a:pPr marL="88900"/>
            <a:r>
              <a:rPr lang="pl-PL" sz="1100" b="1" dirty="0">
                <a:solidFill>
                  <a:srgbClr val="3C3C4C"/>
                </a:solidFill>
                <a:latin typeface="Adagio_Slab Medium" pitchFamily="50" charset="-18"/>
              </a:rPr>
              <a:t>Korzyści dla Ciebie:</a:t>
            </a:r>
          </a:p>
          <a:p>
            <a:pPr marL="179388">
              <a:tabLst>
                <a:tab pos="180975" algn="l"/>
              </a:tabLst>
            </a:pPr>
            <a:r>
              <a:rPr lang="pl-PL" sz="1100" dirty="0">
                <a:solidFill>
                  <a:srgbClr val="3C3C4C"/>
                </a:solidFill>
                <a:latin typeface="Adagio_Slab Medium" pitchFamily="50" charset="-18"/>
              </a:rPr>
              <a:t>Absolwenci studiów nabywają kompetencje niezbędne do pełnienia funkcji na stanowiskach związanych z bezpieczeństwem systemów teleinformatycznych - zarówno w sektorze firm komercyjnych jak i firm administracji państwowej.</a:t>
            </a:r>
          </a:p>
          <a:p>
            <a:pPr marL="88900"/>
            <a:endParaRPr lang="pl-PL" sz="1100" dirty="0">
              <a:solidFill>
                <a:srgbClr val="3C3C4C"/>
              </a:solidFill>
              <a:latin typeface="Adagio_Slab Medium" pitchFamily="50" charset="-18"/>
            </a:endParaRPr>
          </a:p>
          <a:p>
            <a:pPr marL="88900"/>
            <a:r>
              <a:rPr lang="pl-PL" sz="1100" b="1" dirty="0">
                <a:solidFill>
                  <a:srgbClr val="3C3C4C"/>
                </a:solidFill>
                <a:latin typeface="Adagio_Slab Medium" pitchFamily="50" charset="-18"/>
              </a:rPr>
              <a:t>Koszt</a:t>
            </a:r>
            <a:r>
              <a:rPr lang="pl-PL" sz="1100" b="1">
                <a:solidFill>
                  <a:srgbClr val="3C3C4C"/>
                </a:solidFill>
                <a:latin typeface="Adagio_Slab Medium" pitchFamily="50" charset="-18"/>
              </a:rPr>
              <a:t>: </a:t>
            </a:r>
            <a:r>
              <a:rPr lang="pl-PL" sz="1100">
                <a:solidFill>
                  <a:srgbClr val="3C3C4C"/>
                </a:solidFill>
                <a:latin typeface="Adagio_Slab Medium" pitchFamily="50" charset="-18"/>
              </a:rPr>
              <a:t>9500 </a:t>
            </a:r>
            <a:r>
              <a:rPr lang="pl-PL" sz="1100" dirty="0">
                <a:solidFill>
                  <a:srgbClr val="3C3C4C"/>
                </a:solidFill>
                <a:latin typeface="Adagio_Slab Medium" pitchFamily="50" charset="-18"/>
              </a:rPr>
              <a:t>zł</a:t>
            </a:r>
          </a:p>
        </p:txBody>
      </p:sp>
      <p:sp>
        <p:nvSpPr>
          <p:cNvPr id="6" name="Prostokąt 5"/>
          <p:cNvSpPr/>
          <p:nvPr/>
        </p:nvSpPr>
        <p:spPr>
          <a:xfrm>
            <a:off x="-6479" y="124639"/>
            <a:ext cx="35703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/>
            <a:r>
              <a:rPr lang="pl-PL" sz="2000" b="1" dirty="0">
                <a:solidFill>
                  <a:prstClr val="black"/>
                </a:solidFill>
                <a:latin typeface="Adagio_Slab Medium" pitchFamily="50" charset="-18"/>
              </a:rPr>
              <a:t>STUDIA PODYPLOMOWE</a:t>
            </a:r>
          </a:p>
        </p:txBody>
      </p:sp>
      <p:sp>
        <p:nvSpPr>
          <p:cNvPr id="12" name="Pięciokąt 11"/>
          <p:cNvSpPr/>
          <p:nvPr/>
        </p:nvSpPr>
        <p:spPr>
          <a:xfrm>
            <a:off x="0" y="2041200"/>
            <a:ext cx="252000" cy="144016"/>
          </a:xfrm>
          <a:prstGeom prst="homePlate">
            <a:avLst/>
          </a:prstGeom>
          <a:solidFill>
            <a:srgbClr val="FED5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22" name="Pięciokąt 21"/>
          <p:cNvSpPr/>
          <p:nvPr/>
        </p:nvSpPr>
        <p:spPr>
          <a:xfrm>
            <a:off x="0" y="2415600"/>
            <a:ext cx="252000" cy="144016"/>
          </a:xfrm>
          <a:prstGeom prst="homePlate">
            <a:avLst/>
          </a:prstGeom>
          <a:solidFill>
            <a:srgbClr val="FED5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26" name="Pięciokąt 25"/>
          <p:cNvSpPr/>
          <p:nvPr/>
        </p:nvSpPr>
        <p:spPr>
          <a:xfrm>
            <a:off x="-6479" y="2787774"/>
            <a:ext cx="252000" cy="144016"/>
          </a:xfrm>
          <a:prstGeom prst="homePlate">
            <a:avLst/>
          </a:prstGeom>
          <a:solidFill>
            <a:srgbClr val="FED5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61546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117</Words>
  <Application>Microsoft Office PowerPoint</Application>
  <PresentationFormat>Pokaz na ekranie (16:9)</PresentationFormat>
  <Paragraphs>18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Adagio_Slab Medium</vt:lpstr>
      <vt:lpstr>Arial</vt:lpstr>
      <vt:lpstr>Calibri</vt:lpstr>
      <vt:lpstr>Motyw pakietu Office</vt:lpstr>
      <vt:lpstr>Prezentacja programu PowerPoint</vt:lpstr>
    </vt:vector>
  </TitlesOfParts>
  <Manager>WEiTI PW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Studia podyplomowe: Ochrona informacji w sieciach i systemach teleinformatycznych: projektowanie i audyt zabezpieczeń - rekrutacja 2021/2022</dc:title>
  <dc:subject>Projektowanie i audyt zabezpieczeń</dc:subject>
  <dc:creator>Honorata Basa</dc:creator>
  <cp:keywords>ulotka;studia podyplomowe;ochrona i audyt zabezpieczeń</cp:keywords>
  <cp:lastModifiedBy>Myko Dorota</cp:lastModifiedBy>
  <cp:revision>38</cp:revision>
  <dcterms:created xsi:type="dcterms:W3CDTF">2014-07-04T10:26:59Z</dcterms:created>
  <dcterms:modified xsi:type="dcterms:W3CDTF">2021-12-02T10:53:43Z</dcterms:modified>
</cp:coreProperties>
</file>